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00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7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3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1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22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15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3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7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5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75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6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D9C9-322B-489C-80F8-C18870AE6C03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E9A24-D250-4F80-86C4-D29DBE1469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0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62040"/>
              </p:ext>
            </p:extLst>
          </p:nvPr>
        </p:nvGraphicFramePr>
        <p:xfrm>
          <a:off x="318051" y="878690"/>
          <a:ext cx="11370368" cy="577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592">
                  <a:extLst>
                    <a:ext uri="{9D8B030D-6E8A-4147-A177-3AD203B41FA5}">
                      <a16:colId xmlns:a16="http://schemas.microsoft.com/office/drawing/2014/main" val="527012731"/>
                    </a:ext>
                  </a:extLst>
                </a:gridCol>
                <a:gridCol w="2842592">
                  <a:extLst>
                    <a:ext uri="{9D8B030D-6E8A-4147-A177-3AD203B41FA5}">
                      <a16:colId xmlns:a16="http://schemas.microsoft.com/office/drawing/2014/main" val="3354985823"/>
                    </a:ext>
                  </a:extLst>
                </a:gridCol>
                <a:gridCol w="2842592">
                  <a:extLst>
                    <a:ext uri="{9D8B030D-6E8A-4147-A177-3AD203B41FA5}">
                      <a16:colId xmlns:a16="http://schemas.microsoft.com/office/drawing/2014/main" val="3876132938"/>
                    </a:ext>
                  </a:extLst>
                </a:gridCol>
                <a:gridCol w="2842592">
                  <a:extLst>
                    <a:ext uri="{9D8B030D-6E8A-4147-A177-3AD203B41FA5}">
                      <a16:colId xmlns:a16="http://schemas.microsoft.com/office/drawing/2014/main" val="2736619154"/>
                    </a:ext>
                  </a:extLst>
                </a:gridCol>
              </a:tblGrid>
              <a:tr h="556317">
                <a:tc>
                  <a:txBody>
                    <a:bodyPr/>
                    <a:lstStyle/>
                    <a:p>
                      <a:r>
                        <a:rPr lang="en-GB" dirty="0"/>
                        <a:t>Type of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  <a:r>
                        <a:rPr lang="en-GB" baseline="0" dirty="0"/>
                        <a:t> of Appointments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Percentage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383788"/>
                  </a:ext>
                </a:extLst>
              </a:tr>
              <a:tr h="685870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 of Appointments at Kirton Lindsey and Scotter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6149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58.5% of the</a:t>
                      </a:r>
                      <a:r>
                        <a:rPr lang="en-GB" sz="1200" baseline="0" dirty="0"/>
                        <a:t> Entire list size of appointments offered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 offering Appointments</a:t>
                      </a:r>
                      <a:r>
                        <a:rPr lang="en-GB" sz="1200" baseline="0" dirty="0"/>
                        <a:t> to see more than half of our list size every month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502991"/>
                  </a:ext>
                </a:extLst>
              </a:tr>
              <a:tr h="960218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 of GP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39.1% of total</a:t>
                      </a:r>
                      <a:r>
                        <a:rPr lang="en-GB" sz="1200" baseline="0" dirty="0"/>
                        <a:t> appointments offered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 are offering appointments</a:t>
                      </a:r>
                      <a:r>
                        <a:rPr lang="en-GB" sz="1200" baseline="0" dirty="0"/>
                        <a:t> to see nearly a quarter (23%) of our list size with GP every month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985309"/>
                  </a:ext>
                </a:extLst>
              </a:tr>
              <a:tr h="685870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 of Advanced Nurse Practitioner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13.4% of total appointments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Same day emergency appointments and follow ups are seen by ANPs</a:t>
                      </a:r>
                      <a:r>
                        <a:rPr lang="en-GB" sz="1200" baseline="0" dirty="0"/>
                        <a:t> and they can ask GP for advice or examination as needed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468592"/>
                  </a:ext>
                </a:extLst>
              </a:tr>
              <a:tr h="556317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 of Nurse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967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15.7% of total appointments</a:t>
                      </a:r>
                      <a:r>
                        <a:rPr lang="en-GB" sz="1200" baseline="0" dirty="0"/>
                        <a:t> offered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Dressings, long term condition</a:t>
                      </a:r>
                      <a:r>
                        <a:rPr lang="en-GB" sz="1200" baseline="0" dirty="0"/>
                        <a:t> reviews, Vaccinations, Urine infections and other tests are done by Nurse colleagues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471439"/>
                  </a:ext>
                </a:extLst>
              </a:tr>
              <a:tr h="685870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</a:t>
                      </a:r>
                      <a:r>
                        <a:rPr lang="en-GB" sz="1200" baseline="0" dirty="0"/>
                        <a:t> of </a:t>
                      </a:r>
                      <a:r>
                        <a:rPr lang="en-GB" sz="1200" dirty="0"/>
                        <a:t>Health</a:t>
                      </a:r>
                      <a:r>
                        <a:rPr lang="en-GB" sz="1200" baseline="0" dirty="0"/>
                        <a:t> Care Assistant appointments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1061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17.2% of total appointments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Blood tests, BP checks, ECG and other long term condition reviews are done by</a:t>
                      </a:r>
                      <a:r>
                        <a:rPr lang="en-GB" sz="1200" baseline="0" dirty="0"/>
                        <a:t> HCA colleagues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252275"/>
                  </a:ext>
                </a:extLst>
              </a:tr>
              <a:tr h="741425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</a:t>
                      </a:r>
                      <a:r>
                        <a:rPr lang="en-GB" sz="1200" baseline="0" dirty="0"/>
                        <a:t> of </a:t>
                      </a:r>
                      <a:r>
                        <a:rPr lang="en-GB" sz="1200" dirty="0"/>
                        <a:t>Pharmacist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13.3% of total appointments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Used for medication enquiries, urgent prescription requests or medication reviews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870423"/>
                  </a:ext>
                </a:extLst>
              </a:tr>
              <a:tr h="685870">
                <a:tc>
                  <a:txBody>
                    <a:bodyPr/>
                    <a:lstStyle/>
                    <a:p>
                      <a:r>
                        <a:rPr lang="en-GB" sz="1200" dirty="0"/>
                        <a:t>Total number of care coordinator appointments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2.3% of total</a:t>
                      </a:r>
                      <a:r>
                        <a:rPr lang="en-GB" sz="1200" baseline="0" dirty="0"/>
                        <a:t> appointments offered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Used for</a:t>
                      </a:r>
                      <a:r>
                        <a:rPr lang="en-GB" sz="1200" baseline="0" dirty="0"/>
                        <a:t> welfare calls and social support for patients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3775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1176" y="278296"/>
            <a:ext cx="11147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Appointments offered at Kirton Lindsey and Scotter Surgery in January 2025</a:t>
            </a:r>
          </a:p>
        </p:txBody>
      </p:sp>
    </p:spTree>
    <p:extLst>
      <p:ext uri="{BB962C8B-B14F-4D97-AF65-F5344CB8AC3E}">
        <p14:creationId xmlns:p14="http://schemas.microsoft.com/office/powerpoint/2010/main" val="51322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231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Northern Lincolnshire and Goole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bl-globalhse-gp</dc:creator>
  <cp:lastModifiedBy>GRANT, Stephanie (THE KIRTON LINDSEY AND SCOTTER SURGERY)</cp:lastModifiedBy>
  <cp:revision>5</cp:revision>
  <dcterms:created xsi:type="dcterms:W3CDTF">2025-02-23T09:52:01Z</dcterms:created>
  <dcterms:modified xsi:type="dcterms:W3CDTF">2025-02-24T08:49:24Z</dcterms:modified>
</cp:coreProperties>
</file>